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media1.mov"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lvl1pPr>
    <a:lvl2pPr marL="0" marR="0" indent="22860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lvl2pPr>
    <a:lvl3pPr marL="0" marR="0" indent="45720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lvl3pPr>
    <a:lvl4pPr marL="0" marR="0" indent="68580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lvl4pPr>
    <a:lvl5pPr marL="0" marR="0" indent="91440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lvl5pPr>
    <a:lvl6pPr marL="0" marR="0" indent="114300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lvl6pPr>
    <a:lvl7pPr marL="0" marR="0" indent="137160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lvl7pPr>
    <a:lvl8pPr marL="0" marR="0" indent="160020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lvl8pPr>
    <a:lvl9pPr marL="0" marR="0" indent="182880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hape 128"/>
          <p:cNvSpPr/>
          <p:nvPr>
            <p:ph type="sldImg"/>
          </p:nvPr>
        </p:nvSpPr>
        <p:spPr>
          <a:prstGeom prst="rect">
            <a:avLst/>
          </a:prstGeom>
        </p:spPr>
        <p:txBody>
          <a:bodyPr/>
          <a:lstStyle/>
          <a:p>
            <a:pPr/>
          </a:p>
        </p:txBody>
      </p:sp>
      <p:sp>
        <p:nvSpPr>
          <p:cNvPr id="129" name="Shape 129"/>
          <p:cNvSpPr/>
          <p:nvPr>
            <p:ph type="body" sz="quarter" idx="1"/>
          </p:nvPr>
        </p:nvSpPr>
        <p:spPr>
          <a:prstGeom prst="rect">
            <a:avLst/>
          </a:prstGeom>
        </p:spPr>
        <p:txBody>
          <a:bodyPr/>
          <a:lstStyle/>
          <a:p>
            <a:pPr/>
            <a:r>
              <a:t>I am working on some graphs that are drawn from some context free grammars. The graphs often become messy and complex specially for the larger grammars. </a:t>
            </a:r>
          </a:p>
          <a:p>
            <a:pPr/>
            <a:r>
              <a:t>So, it becomes hard to relate the graphs to the grammar rules. I am working to improve the visualization of the graphs.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But, there are a few design options in dot. You can do the coloring and clustering of the nodes and edges using dot. But after the clustering and coloring of the nodes, we decided to add some interactions in the graph. But if you want to add some interaction in the visualization, you can’t do that using dot. Operations like hovering, clicking can’t be implemented using dot.</a:t>
            </a:r>
          </a:p>
          <a:p>
            <a:pPr/>
            <a:r>
              <a:t>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That is why, we decided to opt for something else that will help us to add the interactive operations. So, I used dagre.js which is a javascript library that enables to implement the layout of directed graphs easily on the client side. It has a renderer called dagre-d3 that helps to use d3.js with dagre.js. In this graph, we can see that it has also the 4 clusters that we have seen in the graph implemented using dot. The four clusters are for four set of rules in the grammar. The nodes of the same cluster are colored with the same color and the borders of the clusters are also of different colors so that we can differentiate specially for the large grammars where there will be a lot of clusters.  The connecting edges of the clusters are colored with the color of the source cluster so that users can easily understand the relation between the clusters. The name of the clusters are named after the left hand terminal of the grammar rules.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I have implemented hover operation on the nodes. If we hover over a node a pop-up window will appear and show the associated grammar rule with that node from the grammar. By doing so, we can easily understand, which node belongs to which grammar rule in the grammar. So, relating the nodes of the graphs with the CFG will be easier than earlier.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Here are two graphs, the left one is the graph that I have showed you earlier. This is the graph I am working on. The right one is the processed graph using darge.js. We can easily notice that the right one is clustered and colored and that is why it looks more clear than the left one. Also, in the sided graph, we can easily relate the nodes of the graph with the set of rules in the grammar. We can easily differentiate the nodes of different clusters.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a:r>
              <a:t>We are still working on this project. We are going to start working with the layout of the graph. We will work with the dotted lines and the position of the nodes. We have also plans to add some more interaction to make the graphs more understandable and expressive for the users.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Here is the demo of my project. First we can see the layout that is implemented using dagre.js. Here the second graph is done using Cola.js. I tried to cola.js which is also a javascript graph drawing library. But I faced some difficulties to render the actual treelike layout of the graph.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r>
              <a:t>Understanding the complex free grammars is very important to understand the system that are build using context free grammars. Systems like compiler, interpreter etc. are built on using context-free grammars. So, for understanding those systems, for  building those systems it is important to understand CFG. For understanding CFGs, the graphs that visualize the CFGs should be understandable and relatable. Also, the researchers and students who are doing research or taking courses related to these fields, they need to understand complex free grammars clearly. So, this is obviously a visualization problem.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Shape 140"/>
          <p:cNvSpPr/>
          <p:nvPr>
            <p:ph type="sldImg"/>
          </p:nvPr>
        </p:nvSpPr>
        <p:spPr>
          <a:prstGeom prst="rect">
            <a:avLst/>
          </a:prstGeom>
        </p:spPr>
        <p:txBody>
          <a:bodyPr/>
          <a:lstStyle/>
          <a:p>
            <a:pPr/>
          </a:p>
        </p:txBody>
      </p:sp>
      <p:sp>
        <p:nvSpPr>
          <p:cNvPr id="141" name="Shape 141"/>
          <p:cNvSpPr/>
          <p:nvPr>
            <p:ph type="body" sz="quarter" idx="1"/>
          </p:nvPr>
        </p:nvSpPr>
        <p:spPr>
          <a:prstGeom prst="rect">
            <a:avLst/>
          </a:prstGeom>
        </p:spPr>
        <p:txBody>
          <a:bodyPr/>
          <a:lstStyle/>
          <a:p>
            <a:pPr/>
            <a:r>
              <a:t>To main goal of the project is to improve the visualization of the graphs. I have tried to make the graph look more clear so that the users can relate the elements of the graphs with the grammars easily.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Shape 150"/>
          <p:cNvSpPr/>
          <p:nvPr>
            <p:ph type="sldImg"/>
          </p:nvPr>
        </p:nvSpPr>
        <p:spPr>
          <a:prstGeom prst="rect">
            <a:avLst/>
          </a:prstGeom>
        </p:spPr>
        <p:txBody>
          <a:bodyPr/>
          <a:lstStyle/>
          <a:p>
            <a:pPr/>
          </a:p>
        </p:txBody>
      </p:sp>
      <p:sp>
        <p:nvSpPr>
          <p:cNvPr id="151" name="Shape 151"/>
          <p:cNvSpPr/>
          <p:nvPr>
            <p:ph type="body" sz="quarter" idx="1"/>
          </p:nvPr>
        </p:nvSpPr>
        <p:spPr>
          <a:prstGeom prst="rect">
            <a:avLst/>
          </a:prstGeom>
        </p:spPr>
        <p:txBody>
          <a:bodyPr/>
          <a:lstStyle/>
          <a:p>
            <a:pPr/>
            <a:r>
              <a:t>Here is the context free grammar that I have been using for this presentation. The graph I have worked with is drawn from this grammar. Here we can see, the grammar has four set of grammar rules. The start_1_3 is the start symbol of the grammar and there are a lot of terminals here.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Shape 156"/>
          <p:cNvSpPr/>
          <p:nvPr>
            <p:ph type="sldImg"/>
          </p:nvPr>
        </p:nvSpPr>
        <p:spPr>
          <a:prstGeom prst="rect">
            <a:avLst/>
          </a:prstGeom>
        </p:spPr>
        <p:txBody>
          <a:bodyPr/>
          <a:lstStyle/>
          <a:p>
            <a:pPr/>
          </a:p>
        </p:txBody>
      </p:sp>
      <p:sp>
        <p:nvSpPr>
          <p:cNvPr id="157" name="Shape 157"/>
          <p:cNvSpPr/>
          <p:nvPr>
            <p:ph type="body" sz="quarter" idx="1"/>
          </p:nvPr>
        </p:nvSpPr>
        <p:spPr>
          <a:prstGeom prst="rect">
            <a:avLst/>
          </a:prstGeom>
        </p:spPr>
        <p:txBody>
          <a:bodyPr/>
          <a:lstStyle/>
          <a:p>
            <a:pPr/>
            <a:r>
              <a:t>As I have mentioned earlier, the data I am working on in this project is some graphs. So, they are some node link diagrams. That is why, they have a set of nodes and a set of edges or vertices. The nodes basically denotes the terminals and non-terminals in the grammar and the edges connecting the nodes expresses the relation among those terminals and non-terminals in the graph.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This is the graph I have worked on. The graph is drawn from the grammar rule that we can see in the picture here. As I have mentioned already, the nodes here are representing the terminals or non-terminals in the grammars here and the edges are representing their relation. That means which terminal or non terminals originates form which ones. We can see some dotted lines in this graph. Those are for recursive calls in the grammar. But for now, I have not worked with the dotted lines in my final design. So, we don’t need to worry about those.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From the graph that I just showed, it is hard to identify which node belong to which grammar rule. It is also hard to separate the nodes that belong to the same grammar rule. Also, it is difficult to find out the connections among the set of grammar rules in the grammar from that graph as it is messy and complex. When the grammar gets bigger, the graph representing it also gets bigger, then it becomes even harder to relate the graphs with the grammars.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r>
              <a:t>So, to make things easier for the users, we thought to make some design changes in the graphs. We decided to cluster the nodes that belong to the same set of production rules in the grammar. Also, we decided to color the nodes with the same color that belong to the same set of grammar rule. As I have already mentioned that I am working with some node-link diagrams, I followed the task taxonomy of Lee et al. which is specially based on the concept of graph data.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Here is the finial design of my project. I have done this using dot. Dot is a graph description language which is easy to understand and work with. Here we can see four clusters. There is a nested cluster in this big cluster. So, each cluster is for each set of grammar rules in the context free grammar. We have clustered the nodes based on the grammar rules. We can also see that the nodes of the same cluster are colored with the same color. So, now we can easily understand that which nodes belong to the same cluster, which nodes belong to different clusters.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lvl2pPr marL="685800" indent="-342900"/>
            <a:lvl3pPr marL="1028700" indent="-342900"/>
            <a:lvl4pPr marL="1371600" indent="-342900"/>
            <a:lvl5pPr marL="1714500" indent="-342900"/>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lgn="ctr">
              <a:spcBef>
                <a:spcPts val="0"/>
              </a:spcBef>
              <a:defRPr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388937" marR="0" indent="-388937" algn="l" defTabSz="584200" rtl="0" latinLnBrk="0">
        <a:lnSpc>
          <a:spcPct val="100000"/>
        </a:lnSpc>
        <a:spcBef>
          <a:spcPts val="3200"/>
        </a:spcBef>
        <a:spcAft>
          <a:spcPts val="0"/>
        </a:spcAft>
        <a:buClrTx/>
        <a:buSzPct val="145000"/>
        <a:buFontTx/>
        <a:buChar char="•"/>
        <a:tabLst/>
        <a:defRPr b="0" baseline="0" cap="none" i="0" spc="0" strike="noStrike" sz="2800" u="none">
          <a:ln>
            <a:noFill/>
          </a:ln>
          <a:solidFill>
            <a:srgbClr val="000000"/>
          </a:solidFill>
          <a:uFillTx/>
          <a:latin typeface="Helvetica Neue"/>
          <a:ea typeface="Helvetica Neue"/>
          <a:cs typeface="Helvetica Neue"/>
          <a:sym typeface="Helvetica Neue"/>
        </a:defRPr>
      </a:lvl1pPr>
      <a:lvl2pPr marL="833437" marR="0" indent="-388937" algn="l" defTabSz="584200" rtl="0" latinLnBrk="0">
        <a:lnSpc>
          <a:spcPct val="100000"/>
        </a:lnSpc>
        <a:spcBef>
          <a:spcPts val="3200"/>
        </a:spcBef>
        <a:spcAft>
          <a:spcPts val="0"/>
        </a:spcAft>
        <a:buClrTx/>
        <a:buSzPct val="145000"/>
        <a:buFontTx/>
        <a:buChar char="•"/>
        <a:tabLst/>
        <a:defRPr b="0" baseline="0" cap="none" i="0" spc="0" strike="noStrike" sz="2800" u="none">
          <a:ln>
            <a:noFill/>
          </a:ln>
          <a:solidFill>
            <a:srgbClr val="000000"/>
          </a:solidFill>
          <a:uFillTx/>
          <a:latin typeface="Helvetica Neue"/>
          <a:ea typeface="Helvetica Neue"/>
          <a:cs typeface="Helvetica Neue"/>
          <a:sym typeface="Helvetica Neue"/>
        </a:defRPr>
      </a:lvl2pPr>
      <a:lvl3pPr marL="1277937" marR="0" indent="-388937" algn="l" defTabSz="584200" rtl="0" latinLnBrk="0">
        <a:lnSpc>
          <a:spcPct val="100000"/>
        </a:lnSpc>
        <a:spcBef>
          <a:spcPts val="3200"/>
        </a:spcBef>
        <a:spcAft>
          <a:spcPts val="0"/>
        </a:spcAft>
        <a:buClrTx/>
        <a:buSzPct val="145000"/>
        <a:buFontTx/>
        <a:buChar char="•"/>
        <a:tabLst/>
        <a:defRPr b="0" baseline="0" cap="none" i="0" spc="0" strike="noStrike" sz="2800" u="none">
          <a:ln>
            <a:noFill/>
          </a:ln>
          <a:solidFill>
            <a:srgbClr val="000000"/>
          </a:solidFill>
          <a:uFillTx/>
          <a:latin typeface="Helvetica Neue"/>
          <a:ea typeface="Helvetica Neue"/>
          <a:cs typeface="Helvetica Neue"/>
          <a:sym typeface="Helvetica Neue"/>
        </a:defRPr>
      </a:lvl3pPr>
      <a:lvl4pPr marL="1722437" marR="0" indent="-388937" algn="l" defTabSz="584200" rtl="0" latinLnBrk="0">
        <a:lnSpc>
          <a:spcPct val="100000"/>
        </a:lnSpc>
        <a:spcBef>
          <a:spcPts val="3200"/>
        </a:spcBef>
        <a:spcAft>
          <a:spcPts val="0"/>
        </a:spcAft>
        <a:buClrTx/>
        <a:buSzPct val="145000"/>
        <a:buFontTx/>
        <a:buChar char="•"/>
        <a:tabLst/>
        <a:defRPr b="0" baseline="0" cap="none" i="0" spc="0" strike="noStrike" sz="2800" u="none">
          <a:ln>
            <a:noFill/>
          </a:ln>
          <a:solidFill>
            <a:srgbClr val="000000"/>
          </a:solidFill>
          <a:uFillTx/>
          <a:latin typeface="Helvetica Neue"/>
          <a:ea typeface="Helvetica Neue"/>
          <a:cs typeface="Helvetica Neue"/>
          <a:sym typeface="Helvetica Neue"/>
        </a:defRPr>
      </a:lvl4pPr>
      <a:lvl5pPr marL="2166937" marR="0" indent="-388937" algn="l" defTabSz="584200" rtl="0" latinLnBrk="0">
        <a:lnSpc>
          <a:spcPct val="100000"/>
        </a:lnSpc>
        <a:spcBef>
          <a:spcPts val="3200"/>
        </a:spcBef>
        <a:spcAft>
          <a:spcPts val="0"/>
        </a:spcAft>
        <a:buClrTx/>
        <a:buSzPct val="145000"/>
        <a:buFontTx/>
        <a:buChar char="•"/>
        <a:tabLst/>
        <a:defRPr b="0" baseline="0" cap="none" i="0" spc="0" strike="noStrike" sz="2800" u="none">
          <a:ln>
            <a:noFill/>
          </a:ln>
          <a:solidFill>
            <a:srgbClr val="000000"/>
          </a:solidFill>
          <a:uFillTx/>
          <a:latin typeface="Helvetica Neue"/>
          <a:ea typeface="Helvetica Neue"/>
          <a:cs typeface="Helvetica Neue"/>
          <a:sym typeface="Helvetica Neue"/>
        </a:defRPr>
      </a:lvl5pPr>
      <a:lvl6pPr marL="2611437" marR="0" indent="-388937" algn="l" defTabSz="584200" rtl="0" latinLnBrk="0">
        <a:lnSpc>
          <a:spcPct val="100000"/>
        </a:lnSpc>
        <a:spcBef>
          <a:spcPts val="3200"/>
        </a:spcBef>
        <a:spcAft>
          <a:spcPts val="0"/>
        </a:spcAft>
        <a:buClrTx/>
        <a:buSzPct val="145000"/>
        <a:buFontTx/>
        <a:buChar char="•"/>
        <a:tabLst/>
        <a:defRPr b="0" baseline="0" cap="none" i="0" spc="0" strike="noStrike" sz="2800" u="none">
          <a:ln>
            <a:noFill/>
          </a:ln>
          <a:solidFill>
            <a:srgbClr val="000000"/>
          </a:solidFill>
          <a:uFillTx/>
          <a:latin typeface="Helvetica Neue"/>
          <a:ea typeface="Helvetica Neue"/>
          <a:cs typeface="Helvetica Neue"/>
          <a:sym typeface="Helvetica Neue"/>
        </a:defRPr>
      </a:lvl6pPr>
      <a:lvl7pPr marL="3055937" marR="0" indent="-388937" algn="l" defTabSz="584200" rtl="0" latinLnBrk="0">
        <a:lnSpc>
          <a:spcPct val="100000"/>
        </a:lnSpc>
        <a:spcBef>
          <a:spcPts val="3200"/>
        </a:spcBef>
        <a:spcAft>
          <a:spcPts val="0"/>
        </a:spcAft>
        <a:buClrTx/>
        <a:buSzPct val="145000"/>
        <a:buFontTx/>
        <a:buChar char="•"/>
        <a:tabLst/>
        <a:defRPr b="0" baseline="0" cap="none" i="0" spc="0" strike="noStrike" sz="2800" u="none">
          <a:ln>
            <a:noFill/>
          </a:ln>
          <a:solidFill>
            <a:srgbClr val="000000"/>
          </a:solidFill>
          <a:uFillTx/>
          <a:latin typeface="Helvetica Neue"/>
          <a:ea typeface="Helvetica Neue"/>
          <a:cs typeface="Helvetica Neue"/>
          <a:sym typeface="Helvetica Neue"/>
        </a:defRPr>
      </a:lvl7pPr>
      <a:lvl8pPr marL="3500437" marR="0" indent="-388937" algn="l" defTabSz="584200" rtl="0" latinLnBrk="0">
        <a:lnSpc>
          <a:spcPct val="100000"/>
        </a:lnSpc>
        <a:spcBef>
          <a:spcPts val="3200"/>
        </a:spcBef>
        <a:spcAft>
          <a:spcPts val="0"/>
        </a:spcAft>
        <a:buClrTx/>
        <a:buSzPct val="145000"/>
        <a:buFontTx/>
        <a:buChar char="•"/>
        <a:tabLst/>
        <a:defRPr b="0" baseline="0" cap="none" i="0" spc="0" strike="noStrike" sz="2800" u="none">
          <a:ln>
            <a:noFill/>
          </a:ln>
          <a:solidFill>
            <a:srgbClr val="000000"/>
          </a:solidFill>
          <a:uFillTx/>
          <a:latin typeface="Helvetica Neue"/>
          <a:ea typeface="Helvetica Neue"/>
          <a:cs typeface="Helvetica Neue"/>
          <a:sym typeface="Helvetica Neue"/>
        </a:defRPr>
      </a:lvl8pPr>
      <a:lvl9pPr marL="3944937" marR="0" indent="-388937" algn="l" defTabSz="584200" rtl="0" latinLnBrk="0">
        <a:lnSpc>
          <a:spcPct val="100000"/>
        </a:lnSpc>
        <a:spcBef>
          <a:spcPts val="3200"/>
        </a:spcBef>
        <a:spcAft>
          <a:spcPts val="0"/>
        </a:spcAft>
        <a:buClrTx/>
        <a:buSzPct val="145000"/>
        <a:buFontTx/>
        <a:buChar char="•"/>
        <a:tabLst/>
        <a:defRPr b="0" baseline="0" cap="none" i="0" spc="0" strike="noStrike" sz="2800" u="none">
          <a:ln>
            <a:noFill/>
          </a:ln>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5.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10.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Graphical Representation of Context-free Grammars"/>
          <p:cNvSpPr txBox="1"/>
          <p:nvPr>
            <p:ph type="ctrTitle"/>
          </p:nvPr>
        </p:nvSpPr>
        <p:spPr>
          <a:xfrm>
            <a:off x="1269999" y="1394116"/>
            <a:ext cx="10464801" cy="2078997"/>
          </a:xfrm>
          <a:prstGeom prst="rect">
            <a:avLst/>
          </a:prstGeom>
        </p:spPr>
        <p:txBody>
          <a:bodyPr/>
          <a:lstStyle>
            <a:lvl1pPr>
              <a:defRPr sz="5500">
                <a:latin typeface="Times New Roman"/>
                <a:ea typeface="Times New Roman"/>
                <a:cs typeface="Times New Roman"/>
                <a:sym typeface="Times New Roman"/>
              </a:defRPr>
            </a:lvl1pPr>
          </a:lstStyle>
          <a:p>
            <a:pPr/>
            <a:r>
              <a:t>Graphical Representation of Context-free Grammars</a:t>
            </a:r>
          </a:p>
        </p:txBody>
      </p:sp>
      <p:sp>
        <p:nvSpPr>
          <p:cNvPr id="120" name="Md Dilshadur Rahman…"/>
          <p:cNvSpPr txBox="1"/>
          <p:nvPr>
            <p:ph type="subTitle" sz="quarter" idx="1"/>
          </p:nvPr>
        </p:nvSpPr>
        <p:spPr>
          <a:xfrm>
            <a:off x="1270000" y="4510429"/>
            <a:ext cx="10464801" cy="1855914"/>
          </a:xfrm>
          <a:prstGeom prst="rect">
            <a:avLst/>
          </a:prstGeom>
        </p:spPr>
        <p:txBody>
          <a:bodyPr/>
          <a:lstStyle/>
          <a:p>
            <a:pPr defTabSz="455675">
              <a:defRPr sz="2885"/>
            </a:pPr>
            <a:r>
              <a:t>Md Dilshadur Rahman</a:t>
            </a:r>
          </a:p>
          <a:p>
            <a:pPr defTabSz="455675">
              <a:defRPr sz="2885"/>
            </a:pPr>
          </a:p>
          <a:p>
            <a:pPr defTabSz="455675">
              <a:defRPr sz="2885"/>
            </a:pPr>
            <a:r>
              <a:t>CSC544: Advanced Data Visualization</a:t>
            </a:r>
          </a:p>
          <a:p>
            <a:pPr defTabSz="455675">
              <a:defRPr sz="2885"/>
            </a:pPr>
            <a:r>
              <a:t>2 December 2019</a:t>
            </a:r>
          </a:p>
        </p:txBody>
      </p:sp>
      <p:pic>
        <p:nvPicPr>
          <p:cNvPr id="121" name="Image Gallery" descr="Image Gallery"/>
          <p:cNvPicPr>
            <a:picLocks noChangeAspect="1"/>
          </p:cNvPicPr>
          <p:nvPr/>
        </p:nvPicPr>
        <p:blipFill>
          <a:blip r:embed="rId2">
            <a:extLst/>
          </a:blip>
          <a:srcRect l="0" t="0" r="0" b="0"/>
          <a:stretch>
            <a:fillRect/>
          </a:stretch>
        </p:blipFill>
        <p:spPr>
          <a:xfrm>
            <a:off x="746324" y="7667400"/>
            <a:ext cx="3086807" cy="1270001"/>
          </a:xfrm>
          <a:prstGeom prst="rect">
            <a:avLst/>
          </a:prstGeom>
          <a:ln w="12700">
            <a:miter lim="400000"/>
          </a:ln>
        </p:spPr>
      </p:pic>
      <p:pic>
        <p:nvPicPr>
          <p:cNvPr id="122" name="Image Gallery" descr="Image Gallery"/>
          <p:cNvPicPr>
            <a:picLocks noChangeAspect="1"/>
          </p:cNvPicPr>
          <p:nvPr/>
        </p:nvPicPr>
        <p:blipFill>
          <a:blip r:embed="rId3">
            <a:extLst/>
          </a:blip>
          <a:stretch>
            <a:fillRect/>
          </a:stretch>
        </p:blipFill>
        <p:spPr>
          <a:xfrm>
            <a:off x="4251867" y="7872021"/>
            <a:ext cx="3976946" cy="746344"/>
          </a:xfrm>
          <a:prstGeom prst="rect">
            <a:avLst/>
          </a:prstGeom>
          <a:ln w="12700">
            <a:miter lim="400000"/>
          </a:ln>
        </p:spPr>
      </p:pic>
      <p:pic>
        <p:nvPicPr>
          <p:cNvPr id="123" name="Image Gallery" descr="Image Gallery"/>
          <p:cNvPicPr>
            <a:picLocks noChangeAspect="1"/>
          </p:cNvPicPr>
          <p:nvPr/>
        </p:nvPicPr>
        <p:blipFill>
          <a:blip r:embed="rId4">
            <a:extLst/>
          </a:blip>
          <a:srcRect l="0" t="0" r="0" b="0"/>
          <a:stretch>
            <a:fillRect/>
          </a:stretch>
        </p:blipFill>
        <p:spPr>
          <a:xfrm>
            <a:off x="8721845" y="7896750"/>
            <a:ext cx="3237425" cy="767241"/>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Initial Design Decisions"/>
          <p:cNvSpPr txBox="1"/>
          <p:nvPr>
            <p:ph type="title"/>
          </p:nvPr>
        </p:nvSpPr>
        <p:spPr>
          <a:xfrm>
            <a:off x="952500" y="253999"/>
            <a:ext cx="11099800" cy="1415974"/>
          </a:xfrm>
          <a:prstGeom prst="rect">
            <a:avLst/>
          </a:prstGeom>
        </p:spPr>
        <p:txBody>
          <a:bodyPr>
            <a:noAutofit/>
          </a:bodyPr>
          <a:lstStyle>
            <a:lvl1pPr>
              <a:defRPr sz="7100">
                <a:latin typeface="Times New Roman"/>
                <a:ea typeface="Times New Roman"/>
                <a:cs typeface="Times New Roman"/>
                <a:sym typeface="Times New Roman"/>
              </a:defRPr>
            </a:lvl1pPr>
          </a:lstStyle>
          <a:p>
            <a:pPr/>
            <a:r>
              <a:t>Initial Design Decisions</a:t>
            </a:r>
          </a:p>
        </p:txBody>
      </p:sp>
      <p:sp>
        <p:nvSpPr>
          <p:cNvPr id="171" name="Clustering the nodes that belong to the same grammar rule…"/>
          <p:cNvSpPr txBox="1"/>
          <p:nvPr>
            <p:ph type="body" idx="1"/>
          </p:nvPr>
        </p:nvSpPr>
        <p:spPr>
          <a:prstGeom prst="rect">
            <a:avLst/>
          </a:prstGeom>
        </p:spPr>
        <p:txBody>
          <a:bodyPr/>
          <a:lstStyle/>
          <a:p>
            <a:pPr marL="388937" indent="-388937">
              <a:defRPr sz="3500">
                <a:latin typeface="Times New Roman"/>
                <a:ea typeface="Times New Roman"/>
                <a:cs typeface="Times New Roman"/>
                <a:sym typeface="Times New Roman"/>
              </a:defRPr>
            </a:pPr>
            <a:r>
              <a:t>Clustering the nodes that belong to the same grammar rule</a:t>
            </a:r>
          </a:p>
          <a:p>
            <a:pPr marL="388937" indent="-388937">
              <a:defRPr sz="3500">
                <a:latin typeface="Times New Roman"/>
                <a:ea typeface="Times New Roman"/>
                <a:cs typeface="Times New Roman"/>
                <a:sym typeface="Times New Roman"/>
              </a:defRPr>
            </a:pPr>
            <a:r>
              <a:t>Coloring the nodes that belong to the same cluster with the same color </a:t>
            </a:r>
          </a:p>
          <a:p>
            <a:pPr marL="388937" indent="-388937">
              <a:defRPr sz="3500">
                <a:latin typeface="Times New Roman"/>
                <a:ea typeface="Times New Roman"/>
                <a:cs typeface="Times New Roman"/>
                <a:sym typeface="Times New Roman"/>
              </a:defRPr>
            </a:pPr>
            <a:r>
              <a:t>Followed the task taxonomy of Lee et al. as the input data are some graphs.</a:t>
            </a:r>
          </a:p>
          <a:p>
            <a:pPr>
              <a:defRPr>
                <a:latin typeface="Times New Roman"/>
                <a:ea typeface="Times New Roman"/>
                <a:cs typeface="Times New Roman"/>
                <a:sym typeface="Times New Roman"/>
              </a:defRPr>
            </a:pPr>
          </a:p>
        </p:txBody>
      </p:sp>
      <p:sp>
        <p:nvSpPr>
          <p:cNvPr id="172"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Initial Design with dot(1/2)"/>
          <p:cNvSpPr txBox="1"/>
          <p:nvPr>
            <p:ph type="title"/>
          </p:nvPr>
        </p:nvSpPr>
        <p:spPr>
          <a:xfrm>
            <a:off x="952499" y="253999"/>
            <a:ext cx="11099801" cy="1005565"/>
          </a:xfrm>
          <a:prstGeom prst="rect">
            <a:avLst/>
          </a:prstGeom>
        </p:spPr>
        <p:txBody>
          <a:bodyPr/>
          <a:lstStyle/>
          <a:p>
            <a:pPr defTabSz="519937">
              <a:defRPr sz="6319">
                <a:latin typeface="Times New Roman"/>
                <a:ea typeface="Times New Roman"/>
                <a:cs typeface="Times New Roman"/>
                <a:sym typeface="Times New Roman"/>
              </a:defRPr>
            </a:pPr>
            <a:r>
              <a:t>Initial Design with </a:t>
            </a:r>
            <a:r>
              <a:rPr i="1"/>
              <a:t>dot</a:t>
            </a:r>
            <a:r>
              <a:t>(1/2)</a:t>
            </a:r>
          </a:p>
        </p:txBody>
      </p:sp>
      <p:pic>
        <p:nvPicPr>
          <p:cNvPr id="177" name="Image Gallery" descr="Image Gallery"/>
          <p:cNvPicPr>
            <a:picLocks noChangeAspect="1"/>
          </p:cNvPicPr>
          <p:nvPr/>
        </p:nvPicPr>
        <p:blipFill>
          <a:blip r:embed="rId3">
            <a:extLst/>
          </a:blip>
          <a:srcRect l="0" t="0" r="0" b="0"/>
          <a:stretch>
            <a:fillRect/>
          </a:stretch>
        </p:blipFill>
        <p:spPr>
          <a:xfrm>
            <a:off x="1352577" y="1467803"/>
            <a:ext cx="10299646" cy="7973113"/>
          </a:xfrm>
          <a:prstGeom prst="rect">
            <a:avLst/>
          </a:prstGeom>
          <a:ln w="12700">
            <a:miter lim="400000"/>
          </a:ln>
        </p:spPr>
      </p:pic>
      <p:sp>
        <p:nvSpPr>
          <p:cNvPr id="178"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Initial Design with dot(2/2)"/>
          <p:cNvSpPr txBox="1"/>
          <p:nvPr>
            <p:ph type="title"/>
          </p:nvPr>
        </p:nvSpPr>
        <p:spPr>
          <a:xfrm>
            <a:off x="952500" y="254000"/>
            <a:ext cx="11099800" cy="924101"/>
          </a:xfrm>
          <a:prstGeom prst="rect">
            <a:avLst/>
          </a:prstGeom>
        </p:spPr>
        <p:txBody>
          <a:bodyPr/>
          <a:lstStyle/>
          <a:p>
            <a:pPr defTabSz="479044">
              <a:defRPr sz="5822">
                <a:latin typeface="Times New Roman"/>
                <a:ea typeface="Times New Roman"/>
                <a:cs typeface="Times New Roman"/>
                <a:sym typeface="Times New Roman"/>
              </a:defRPr>
            </a:pPr>
            <a:r>
              <a:t>Initial Design with </a:t>
            </a:r>
            <a:r>
              <a:rPr i="1"/>
              <a:t>dot</a:t>
            </a:r>
            <a:r>
              <a:t>(2/2)</a:t>
            </a:r>
          </a:p>
        </p:txBody>
      </p:sp>
      <p:sp>
        <p:nvSpPr>
          <p:cNvPr id="183" name="Very few design options…"/>
          <p:cNvSpPr txBox="1"/>
          <p:nvPr>
            <p:ph type="body" idx="1"/>
          </p:nvPr>
        </p:nvSpPr>
        <p:spPr>
          <a:xfrm>
            <a:off x="1052344" y="2138706"/>
            <a:ext cx="11099801" cy="7336689"/>
          </a:xfrm>
          <a:prstGeom prst="rect">
            <a:avLst/>
          </a:prstGeom>
        </p:spPr>
        <p:txBody>
          <a:bodyPr/>
          <a:lstStyle/>
          <a:p>
            <a:pPr marL="388937" indent="-388937">
              <a:defRPr sz="3500">
                <a:latin typeface="Times New Roman"/>
                <a:ea typeface="Times New Roman"/>
                <a:cs typeface="Times New Roman"/>
                <a:sym typeface="Times New Roman"/>
              </a:defRPr>
            </a:pPr>
            <a:r>
              <a:t>Very few design options</a:t>
            </a:r>
          </a:p>
          <a:p>
            <a:pPr marL="388937" indent="-388937">
              <a:defRPr sz="3500">
                <a:latin typeface="Times New Roman"/>
                <a:ea typeface="Times New Roman"/>
                <a:cs typeface="Times New Roman"/>
                <a:sym typeface="Times New Roman"/>
              </a:defRPr>
            </a:pPr>
            <a:r>
              <a:t>Not easy to add interactions using </a:t>
            </a:r>
            <a:r>
              <a:rPr i="1"/>
              <a:t>dot</a:t>
            </a:r>
            <a:endParaRPr i="1"/>
          </a:p>
          <a:p>
            <a:pPr marL="1100137">
              <a:defRPr sz="2300">
                <a:latin typeface="Times New Roman"/>
                <a:ea typeface="Times New Roman"/>
                <a:cs typeface="Times New Roman"/>
                <a:sym typeface="Times New Roman"/>
              </a:defRPr>
            </a:pPr>
            <a:r>
              <a:t>Not easy to add hover operation</a:t>
            </a:r>
            <a:endParaRPr i="1"/>
          </a:p>
          <a:p>
            <a:pPr marL="1100137">
              <a:defRPr sz="2300">
                <a:latin typeface="Times New Roman"/>
                <a:ea typeface="Times New Roman"/>
                <a:cs typeface="Times New Roman"/>
                <a:sym typeface="Times New Roman"/>
              </a:defRPr>
            </a:pPr>
            <a:r>
              <a:t>Not easy to add click operation, zoom/pan operations</a:t>
            </a:r>
            <a:endParaRPr i="1"/>
          </a:p>
          <a:p>
            <a:pPr marL="985837">
              <a:defRPr sz="1900">
                <a:latin typeface="Times New Roman"/>
                <a:ea typeface="Times New Roman"/>
                <a:cs typeface="Times New Roman"/>
                <a:sym typeface="Times New Roman"/>
              </a:defRPr>
            </a:pPr>
          </a:p>
          <a:p>
            <a:pPr/>
          </a:p>
          <a:p>
            <a:pPr/>
          </a:p>
          <a:p>
            <a:pPr/>
          </a:p>
        </p:txBody>
      </p:sp>
      <p:sp>
        <p:nvSpPr>
          <p:cNvPr id="184"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Final Design with dagre.js"/>
          <p:cNvSpPr txBox="1"/>
          <p:nvPr>
            <p:ph type="title"/>
          </p:nvPr>
        </p:nvSpPr>
        <p:spPr>
          <a:xfrm>
            <a:off x="952500" y="254000"/>
            <a:ext cx="11099800" cy="997935"/>
          </a:xfrm>
          <a:prstGeom prst="rect">
            <a:avLst/>
          </a:prstGeom>
        </p:spPr>
        <p:txBody>
          <a:bodyPr anchor="t"/>
          <a:lstStyle/>
          <a:p>
            <a:pPr defTabSz="461518">
              <a:defRPr sz="6320">
                <a:latin typeface="Times New Roman"/>
                <a:ea typeface="Times New Roman"/>
                <a:cs typeface="Times New Roman"/>
                <a:sym typeface="Times New Roman"/>
              </a:defRPr>
            </a:pPr>
            <a:r>
              <a:t>Final Design with </a:t>
            </a:r>
            <a:r>
              <a:rPr i="1"/>
              <a:t>dagre.js</a:t>
            </a:r>
          </a:p>
        </p:txBody>
      </p:sp>
      <p:pic>
        <p:nvPicPr>
          <p:cNvPr id="189" name="Image Gallery" descr="Image Gallery"/>
          <p:cNvPicPr>
            <a:picLocks noChangeAspect="1"/>
          </p:cNvPicPr>
          <p:nvPr/>
        </p:nvPicPr>
        <p:blipFill>
          <a:blip r:embed="rId3">
            <a:extLst/>
          </a:blip>
          <a:stretch>
            <a:fillRect/>
          </a:stretch>
        </p:blipFill>
        <p:spPr>
          <a:xfrm>
            <a:off x="3441726" y="1306704"/>
            <a:ext cx="6121348" cy="7783011"/>
          </a:xfrm>
          <a:prstGeom prst="rect">
            <a:avLst/>
          </a:prstGeom>
          <a:ln w="12700">
            <a:miter lim="400000"/>
          </a:ln>
        </p:spPr>
      </p:pic>
      <p:sp>
        <p:nvSpPr>
          <p:cNvPr id="190"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Hover operation on Nodes(1/2)"/>
          <p:cNvSpPr txBox="1"/>
          <p:nvPr>
            <p:ph type="title"/>
          </p:nvPr>
        </p:nvSpPr>
        <p:spPr>
          <a:xfrm>
            <a:off x="952500" y="254000"/>
            <a:ext cx="11099800" cy="983231"/>
          </a:xfrm>
          <a:prstGeom prst="rect">
            <a:avLst/>
          </a:prstGeom>
        </p:spPr>
        <p:txBody>
          <a:bodyPr/>
          <a:lstStyle>
            <a:lvl1pPr defTabSz="508254">
              <a:defRPr sz="6177">
                <a:latin typeface="Times New Roman"/>
                <a:ea typeface="Times New Roman"/>
                <a:cs typeface="Times New Roman"/>
                <a:sym typeface="Times New Roman"/>
              </a:defRPr>
            </a:lvl1pPr>
          </a:lstStyle>
          <a:p>
            <a:pPr/>
            <a:r>
              <a:t>Hover operation on Nodes(1/2)</a:t>
            </a:r>
          </a:p>
        </p:txBody>
      </p:sp>
      <p:pic>
        <p:nvPicPr>
          <p:cNvPr id="195" name="Image Gallery" descr="Image Gallery"/>
          <p:cNvPicPr>
            <a:picLocks noChangeAspect="1"/>
          </p:cNvPicPr>
          <p:nvPr/>
        </p:nvPicPr>
        <p:blipFill>
          <a:blip r:embed="rId3">
            <a:extLst/>
          </a:blip>
          <a:srcRect l="0" t="0" r="0" b="0"/>
          <a:stretch>
            <a:fillRect/>
          </a:stretch>
        </p:blipFill>
        <p:spPr>
          <a:xfrm>
            <a:off x="1979774" y="1265218"/>
            <a:ext cx="9045252" cy="7311578"/>
          </a:xfrm>
          <a:prstGeom prst="rect">
            <a:avLst/>
          </a:prstGeom>
          <a:ln w="12700">
            <a:miter lim="400000"/>
          </a:ln>
        </p:spPr>
      </p:pic>
      <p:sp>
        <p:nvSpPr>
          <p:cNvPr id="196"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Hover operation on nodes(2/2)"/>
          <p:cNvSpPr txBox="1"/>
          <p:nvPr>
            <p:ph type="title"/>
          </p:nvPr>
        </p:nvSpPr>
        <p:spPr>
          <a:xfrm>
            <a:off x="952500" y="254000"/>
            <a:ext cx="11099800" cy="1056190"/>
          </a:xfrm>
          <a:prstGeom prst="rect">
            <a:avLst/>
          </a:prstGeom>
        </p:spPr>
        <p:txBody>
          <a:bodyPr/>
          <a:lstStyle>
            <a:lvl1pPr defTabSz="549148">
              <a:defRPr sz="6674">
                <a:latin typeface="Times New Roman"/>
                <a:ea typeface="Times New Roman"/>
                <a:cs typeface="Times New Roman"/>
                <a:sym typeface="Times New Roman"/>
              </a:defRPr>
            </a:lvl1pPr>
          </a:lstStyle>
          <a:p>
            <a:pPr/>
            <a:r>
              <a:t>Hover operation on nodes(2/2)</a:t>
            </a:r>
          </a:p>
        </p:txBody>
      </p:sp>
      <p:sp>
        <p:nvSpPr>
          <p:cNvPr id="201" name="Easily understand the relation among the grammar rules and the nodes…"/>
          <p:cNvSpPr txBox="1"/>
          <p:nvPr>
            <p:ph type="body" idx="1"/>
          </p:nvPr>
        </p:nvSpPr>
        <p:spPr>
          <a:xfrm>
            <a:off x="952500" y="1482029"/>
            <a:ext cx="11099801" cy="7462429"/>
          </a:xfrm>
          <a:prstGeom prst="rect">
            <a:avLst/>
          </a:prstGeom>
        </p:spPr>
        <p:txBody>
          <a:bodyPr/>
          <a:lstStyle/>
          <a:p>
            <a:pPr marL="388937" indent="-388937">
              <a:defRPr sz="3500">
                <a:latin typeface="Times New Roman"/>
                <a:ea typeface="Times New Roman"/>
                <a:cs typeface="Times New Roman"/>
                <a:sym typeface="Times New Roman"/>
              </a:defRPr>
            </a:pPr>
            <a:r>
              <a:t>Easily understand the relation among the grammar rules and the nodes</a:t>
            </a:r>
          </a:p>
          <a:p>
            <a:pPr marL="388937" indent="-388937">
              <a:defRPr sz="3500">
                <a:latin typeface="Times New Roman"/>
                <a:ea typeface="Times New Roman"/>
                <a:cs typeface="Times New Roman"/>
                <a:sym typeface="Times New Roman"/>
              </a:defRPr>
            </a:pPr>
            <a:r>
              <a:t>In case of complex grammar, easy to relate the grammar with the graph</a:t>
            </a:r>
          </a:p>
        </p:txBody>
      </p:sp>
      <p:sp>
        <p:nvSpPr>
          <p:cNvPr id="202"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Click operation on Clusters(1/2)"/>
          <p:cNvSpPr txBox="1"/>
          <p:nvPr>
            <p:ph type="title"/>
          </p:nvPr>
        </p:nvSpPr>
        <p:spPr>
          <a:xfrm>
            <a:off x="952500" y="254000"/>
            <a:ext cx="11099800" cy="1010969"/>
          </a:xfrm>
          <a:prstGeom prst="rect">
            <a:avLst/>
          </a:prstGeom>
        </p:spPr>
        <p:txBody>
          <a:bodyPr/>
          <a:lstStyle>
            <a:lvl1pPr defTabSz="525779">
              <a:defRPr sz="6390">
                <a:latin typeface="Times New Roman"/>
                <a:ea typeface="Times New Roman"/>
                <a:cs typeface="Times New Roman"/>
                <a:sym typeface="Times New Roman"/>
              </a:defRPr>
            </a:lvl1pPr>
          </a:lstStyle>
          <a:p>
            <a:pPr/>
            <a:r>
              <a:t>Click operation on Clusters(1/2)</a:t>
            </a:r>
          </a:p>
        </p:txBody>
      </p:sp>
      <p:pic>
        <p:nvPicPr>
          <p:cNvPr id="205" name="Image Gallery" descr="Image Gallery"/>
          <p:cNvPicPr>
            <a:picLocks noChangeAspect="1"/>
          </p:cNvPicPr>
          <p:nvPr/>
        </p:nvPicPr>
        <p:blipFill>
          <a:blip r:embed="rId2">
            <a:extLst/>
          </a:blip>
          <a:srcRect l="0" t="0" r="0" b="0"/>
          <a:stretch>
            <a:fillRect/>
          </a:stretch>
        </p:blipFill>
        <p:spPr>
          <a:xfrm>
            <a:off x="1809589" y="1258860"/>
            <a:ext cx="9385622" cy="7503991"/>
          </a:xfrm>
          <a:prstGeom prst="rect">
            <a:avLst/>
          </a:prstGeom>
          <a:ln w="12700">
            <a:miter lim="400000"/>
          </a:ln>
        </p:spPr>
      </p:pic>
      <p:sp>
        <p:nvSpPr>
          <p:cNvPr id="206"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Click operation on Clusters(2/2)"/>
          <p:cNvSpPr txBox="1"/>
          <p:nvPr>
            <p:ph type="title"/>
          </p:nvPr>
        </p:nvSpPr>
        <p:spPr>
          <a:xfrm>
            <a:off x="952500" y="254000"/>
            <a:ext cx="11099800" cy="1011684"/>
          </a:xfrm>
          <a:prstGeom prst="rect">
            <a:avLst/>
          </a:prstGeom>
        </p:spPr>
        <p:txBody>
          <a:bodyPr/>
          <a:lstStyle>
            <a:lvl1pPr defTabSz="525779">
              <a:defRPr sz="6390">
                <a:latin typeface="Times New Roman"/>
                <a:ea typeface="Times New Roman"/>
                <a:cs typeface="Times New Roman"/>
                <a:sym typeface="Times New Roman"/>
              </a:defRPr>
            </a:lvl1pPr>
          </a:lstStyle>
          <a:p>
            <a:pPr/>
            <a:r>
              <a:t>Click operation on Clusters(2/2)</a:t>
            </a:r>
          </a:p>
        </p:txBody>
      </p:sp>
      <p:sp>
        <p:nvSpPr>
          <p:cNvPr id="209" name="Easily understand the relation among the grammar rules and the clusters…"/>
          <p:cNvSpPr txBox="1"/>
          <p:nvPr>
            <p:ph type="body" idx="1"/>
          </p:nvPr>
        </p:nvSpPr>
        <p:spPr>
          <a:xfrm>
            <a:off x="952500" y="1720934"/>
            <a:ext cx="11099800" cy="7156366"/>
          </a:xfrm>
          <a:prstGeom prst="rect">
            <a:avLst/>
          </a:prstGeom>
        </p:spPr>
        <p:txBody>
          <a:bodyPr/>
          <a:lstStyle/>
          <a:p>
            <a:pPr marL="388937" indent="-388937">
              <a:defRPr sz="3500">
                <a:latin typeface="Times New Roman"/>
                <a:ea typeface="Times New Roman"/>
                <a:cs typeface="Times New Roman"/>
                <a:sym typeface="Times New Roman"/>
              </a:defRPr>
            </a:pPr>
            <a:r>
              <a:t>Easily understand the relation among the grammar rules and the clusters</a:t>
            </a:r>
          </a:p>
          <a:p>
            <a:pPr marL="388937" indent="-388937">
              <a:defRPr sz="3500">
                <a:latin typeface="Times New Roman"/>
                <a:ea typeface="Times New Roman"/>
                <a:cs typeface="Times New Roman"/>
                <a:sym typeface="Times New Roman"/>
              </a:defRPr>
            </a:pPr>
            <a:r>
              <a:t>Which cluster represents which grammar rule in the grammar</a:t>
            </a:r>
          </a:p>
          <a:p>
            <a:pPr marL="388937" indent="-388937">
              <a:defRPr sz="3500">
                <a:latin typeface="Times New Roman"/>
                <a:ea typeface="Times New Roman"/>
                <a:cs typeface="Times New Roman"/>
                <a:sym typeface="Times New Roman"/>
              </a:defRPr>
            </a:pPr>
            <a:r>
              <a:t>In case of large and complex grammars, easy to interpret the grammar</a:t>
            </a:r>
          </a:p>
        </p:txBody>
      </p:sp>
      <p:sp>
        <p:nvSpPr>
          <p:cNvPr id="210"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Comparison"/>
          <p:cNvSpPr txBox="1"/>
          <p:nvPr>
            <p:ph type="title"/>
          </p:nvPr>
        </p:nvSpPr>
        <p:spPr>
          <a:xfrm>
            <a:off x="810078" y="254000"/>
            <a:ext cx="11099801" cy="1035924"/>
          </a:xfrm>
          <a:prstGeom prst="rect">
            <a:avLst/>
          </a:prstGeom>
        </p:spPr>
        <p:txBody>
          <a:bodyPr/>
          <a:lstStyle>
            <a:lvl1pPr defTabSz="549148">
              <a:defRPr sz="6674">
                <a:latin typeface="Times New Roman"/>
                <a:ea typeface="Times New Roman"/>
                <a:cs typeface="Times New Roman"/>
                <a:sym typeface="Times New Roman"/>
              </a:defRPr>
            </a:lvl1pPr>
          </a:lstStyle>
          <a:p>
            <a:pPr/>
            <a:r>
              <a:t>Comparison</a:t>
            </a:r>
          </a:p>
        </p:txBody>
      </p:sp>
      <p:pic>
        <p:nvPicPr>
          <p:cNvPr id="213" name="Image Gallery" descr="Image Gallery"/>
          <p:cNvPicPr>
            <a:picLocks noChangeAspect="1"/>
          </p:cNvPicPr>
          <p:nvPr/>
        </p:nvPicPr>
        <p:blipFill>
          <a:blip r:embed="rId3">
            <a:extLst/>
          </a:blip>
          <a:srcRect l="0" t="0" r="0" b="0"/>
          <a:stretch>
            <a:fillRect/>
          </a:stretch>
        </p:blipFill>
        <p:spPr>
          <a:xfrm>
            <a:off x="6869622" y="1242061"/>
            <a:ext cx="6014396" cy="7647025"/>
          </a:xfrm>
          <a:prstGeom prst="rect">
            <a:avLst/>
          </a:prstGeom>
          <a:ln w="12700">
            <a:miter lim="400000"/>
          </a:ln>
        </p:spPr>
      </p:pic>
      <p:pic>
        <p:nvPicPr>
          <p:cNvPr id="214" name="Image Gallery" descr="Image Gallery"/>
          <p:cNvPicPr>
            <a:picLocks noChangeAspect="1"/>
          </p:cNvPicPr>
          <p:nvPr/>
        </p:nvPicPr>
        <p:blipFill>
          <a:blip r:embed="rId4">
            <a:extLst/>
          </a:blip>
          <a:stretch>
            <a:fillRect/>
          </a:stretch>
        </p:blipFill>
        <p:spPr>
          <a:xfrm>
            <a:off x="708002" y="1291127"/>
            <a:ext cx="5363008" cy="7768145"/>
          </a:xfrm>
          <a:prstGeom prst="rect">
            <a:avLst/>
          </a:prstGeom>
          <a:ln w="12700">
            <a:miter lim="400000"/>
          </a:ln>
        </p:spPr>
      </p:pic>
      <p:sp>
        <p:nvSpPr>
          <p:cNvPr id="215"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Future Works"/>
          <p:cNvSpPr txBox="1"/>
          <p:nvPr>
            <p:ph type="title"/>
          </p:nvPr>
        </p:nvSpPr>
        <p:spPr>
          <a:xfrm>
            <a:off x="952499" y="559188"/>
            <a:ext cx="11099801" cy="1098074"/>
          </a:xfrm>
          <a:prstGeom prst="rect">
            <a:avLst/>
          </a:prstGeom>
        </p:spPr>
        <p:txBody>
          <a:bodyPr/>
          <a:lstStyle>
            <a:lvl1pPr>
              <a:defRPr sz="7100">
                <a:latin typeface="Times New Roman"/>
                <a:ea typeface="Times New Roman"/>
                <a:cs typeface="Times New Roman"/>
                <a:sym typeface="Times New Roman"/>
              </a:defRPr>
            </a:lvl1pPr>
          </a:lstStyle>
          <a:p>
            <a:pPr/>
            <a:r>
              <a:t>Future Works</a:t>
            </a:r>
          </a:p>
        </p:txBody>
      </p:sp>
      <p:sp>
        <p:nvSpPr>
          <p:cNvPr id="220" name="Work with the dotted line of the graphs…"/>
          <p:cNvSpPr txBox="1"/>
          <p:nvPr>
            <p:ph type="body" idx="1"/>
          </p:nvPr>
        </p:nvSpPr>
        <p:spPr>
          <a:xfrm>
            <a:off x="952500" y="1378710"/>
            <a:ext cx="11099800" cy="7498590"/>
          </a:xfrm>
          <a:prstGeom prst="rect">
            <a:avLst/>
          </a:prstGeom>
        </p:spPr>
        <p:txBody>
          <a:bodyPr/>
          <a:lstStyle/>
          <a:p>
            <a:pPr marL="388937" indent="-388937">
              <a:defRPr sz="3500">
                <a:latin typeface="Times New Roman"/>
                <a:ea typeface="Times New Roman"/>
                <a:cs typeface="Times New Roman"/>
                <a:sym typeface="Times New Roman"/>
              </a:defRPr>
            </a:pPr>
            <a:r>
              <a:t>Work with the dotted line of the graphs</a:t>
            </a:r>
          </a:p>
          <a:p>
            <a:pPr marL="388937" indent="-388937">
              <a:defRPr sz="3500">
                <a:latin typeface="Times New Roman"/>
                <a:ea typeface="Times New Roman"/>
                <a:cs typeface="Times New Roman"/>
                <a:sym typeface="Times New Roman"/>
              </a:defRPr>
            </a:pPr>
            <a:r>
              <a:t>Work with the layout of the graphs</a:t>
            </a:r>
          </a:p>
          <a:p>
            <a:pPr marL="388937" indent="-388937">
              <a:defRPr sz="3500">
                <a:latin typeface="Times New Roman"/>
                <a:ea typeface="Times New Roman"/>
                <a:cs typeface="Times New Roman"/>
                <a:sym typeface="Times New Roman"/>
              </a:defRPr>
            </a:pPr>
            <a:r>
              <a:t>Work with the position of the nodes in the graphs</a:t>
            </a:r>
          </a:p>
          <a:p>
            <a:pPr marL="388937" indent="-388937">
              <a:defRPr sz="3500">
                <a:latin typeface="Times New Roman"/>
                <a:ea typeface="Times New Roman"/>
                <a:cs typeface="Times New Roman"/>
                <a:sym typeface="Times New Roman"/>
              </a:defRPr>
            </a:pPr>
            <a:r>
              <a:t>Add some more interactions if possible</a:t>
            </a:r>
          </a:p>
        </p:txBody>
      </p:sp>
      <p:sp>
        <p:nvSpPr>
          <p:cNvPr id="221"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Graphs drawn according to the rules of some context-free grammars.…"/>
          <p:cNvSpPr txBox="1"/>
          <p:nvPr>
            <p:ph type="body" idx="1"/>
          </p:nvPr>
        </p:nvSpPr>
        <p:spPr>
          <a:xfrm>
            <a:off x="952500" y="2262768"/>
            <a:ext cx="11099801" cy="6558314"/>
          </a:xfrm>
          <a:prstGeom prst="rect">
            <a:avLst/>
          </a:prstGeom>
        </p:spPr>
        <p:txBody>
          <a:bodyPr>
            <a:noAutofit/>
          </a:bodyPr>
          <a:lstStyle/>
          <a:p>
            <a:pPr marL="444499" indent="-444499">
              <a:defRPr sz="3500">
                <a:latin typeface="Times New Roman"/>
                <a:ea typeface="Times New Roman"/>
                <a:cs typeface="Times New Roman"/>
                <a:sym typeface="Times New Roman"/>
              </a:defRPr>
            </a:pPr>
            <a:r>
              <a:t>Graphs drawn according to the rules of some context-free grammars.</a:t>
            </a:r>
          </a:p>
          <a:p>
            <a:pPr marL="444499" indent="-444499">
              <a:defRPr sz="3500">
                <a:latin typeface="Times New Roman"/>
                <a:ea typeface="Times New Roman"/>
                <a:cs typeface="Times New Roman"/>
                <a:sym typeface="Times New Roman"/>
              </a:defRPr>
            </a:pPr>
            <a:r>
              <a:t>The graphs drawn from the Context-free grammar are often messy and complex.</a:t>
            </a:r>
          </a:p>
          <a:p>
            <a:pPr marL="444499" indent="-444499">
              <a:defRPr sz="3500">
                <a:latin typeface="Times New Roman"/>
                <a:ea typeface="Times New Roman"/>
                <a:cs typeface="Times New Roman"/>
                <a:sym typeface="Times New Roman"/>
              </a:defRPr>
            </a:pPr>
            <a:r>
              <a:t>Gets more complex with the increase of the size of the grammar.</a:t>
            </a:r>
          </a:p>
          <a:p>
            <a:pPr marL="444499" indent="-444499">
              <a:defRPr sz="3500">
                <a:latin typeface="Times New Roman"/>
                <a:ea typeface="Times New Roman"/>
                <a:cs typeface="Times New Roman"/>
                <a:sym typeface="Times New Roman"/>
              </a:defRPr>
            </a:pPr>
            <a:r>
              <a:t>Hard to relate the graph to the grammar rules.</a:t>
            </a:r>
          </a:p>
          <a:p>
            <a:pPr marL="388937" indent="-388937">
              <a:defRPr sz="3500">
                <a:latin typeface="Times New Roman"/>
                <a:ea typeface="Times New Roman"/>
                <a:cs typeface="Times New Roman"/>
                <a:sym typeface="Times New Roman"/>
              </a:defRPr>
            </a:pPr>
          </a:p>
          <a:p>
            <a:pPr marL="0" indent="0">
              <a:buSzTx/>
              <a:buNone/>
              <a:defRPr sz="3500">
                <a:latin typeface="Times New Roman"/>
                <a:ea typeface="Times New Roman"/>
                <a:cs typeface="Times New Roman"/>
                <a:sym typeface="Times New Roman"/>
              </a:defRPr>
            </a:pPr>
          </a:p>
          <a:p>
            <a:pPr marL="0" indent="0">
              <a:buSzTx/>
              <a:buNone/>
              <a:defRPr sz="3500">
                <a:latin typeface="Times New Roman"/>
                <a:ea typeface="Times New Roman"/>
                <a:cs typeface="Times New Roman"/>
                <a:sym typeface="Times New Roman"/>
              </a:defRPr>
            </a:pPr>
          </a:p>
          <a:p>
            <a:pPr marL="0" indent="0">
              <a:buSzTx/>
              <a:buNone/>
              <a:defRPr sz="3500">
                <a:latin typeface="Times New Roman"/>
                <a:ea typeface="Times New Roman"/>
                <a:cs typeface="Times New Roman"/>
                <a:sym typeface="Times New Roman"/>
              </a:defRPr>
            </a:pPr>
          </a:p>
          <a:p>
            <a:pPr marL="0" indent="0">
              <a:buSzTx/>
              <a:buNone/>
              <a:defRPr sz="3500">
                <a:latin typeface="Times New Roman"/>
                <a:ea typeface="Times New Roman"/>
                <a:cs typeface="Times New Roman"/>
                <a:sym typeface="Times New Roman"/>
              </a:defRPr>
            </a:pPr>
          </a:p>
          <a:p>
            <a:pPr marL="0" indent="0">
              <a:buSzTx/>
              <a:buNone/>
              <a:defRPr sz="3500">
                <a:latin typeface="Times New Roman"/>
                <a:ea typeface="Times New Roman"/>
                <a:cs typeface="Times New Roman"/>
                <a:sym typeface="Times New Roman"/>
              </a:defRPr>
            </a:pPr>
          </a:p>
        </p:txBody>
      </p:sp>
      <p:sp>
        <p:nvSpPr>
          <p:cNvPr id="126" name="Slide Number"/>
          <p:cNvSpPr txBox="1"/>
          <p:nvPr>
            <p:ph type="sldNum" sz="quarter" idx="4294967295"/>
          </p:nvPr>
        </p:nvSpPr>
        <p:spPr>
          <a:xfrm>
            <a:off x="6385373" y="9296400"/>
            <a:ext cx="227280"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27" name="Problem"/>
          <p:cNvSpPr txBox="1"/>
          <p:nvPr>
            <p:ph type="title"/>
          </p:nvPr>
        </p:nvSpPr>
        <p:spPr>
          <a:xfrm>
            <a:off x="952499" y="681263"/>
            <a:ext cx="11099801" cy="976602"/>
          </a:xfrm>
          <a:prstGeom prst="rect">
            <a:avLst/>
          </a:prstGeom>
        </p:spPr>
        <p:txBody>
          <a:bodyPr>
            <a:noAutofit/>
          </a:bodyPr>
          <a:lstStyle>
            <a:lvl1pPr>
              <a:defRPr sz="7100">
                <a:latin typeface="Times New Roman"/>
                <a:ea typeface="Times New Roman"/>
                <a:cs typeface="Times New Roman"/>
                <a:sym typeface="Times New Roman"/>
              </a:defRPr>
            </a:lvl1pPr>
          </a:lstStyle>
          <a:p>
            <a:pPr/>
            <a:r>
              <a:t>Problem</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Demo"/>
          <p:cNvSpPr txBox="1"/>
          <p:nvPr>
            <p:ph type="title"/>
          </p:nvPr>
        </p:nvSpPr>
        <p:spPr>
          <a:xfrm>
            <a:off x="952500" y="254000"/>
            <a:ext cx="11099801" cy="1047792"/>
          </a:xfrm>
          <a:prstGeom prst="rect">
            <a:avLst/>
          </a:prstGeom>
        </p:spPr>
        <p:txBody>
          <a:bodyPr>
            <a:noAutofit/>
          </a:bodyPr>
          <a:lstStyle>
            <a:lvl1pPr>
              <a:defRPr sz="7100">
                <a:latin typeface="Times New Roman"/>
                <a:ea typeface="Times New Roman"/>
                <a:cs typeface="Times New Roman"/>
                <a:sym typeface="Times New Roman"/>
              </a:defRPr>
            </a:lvl1pPr>
          </a:lstStyle>
          <a:p>
            <a:pPr/>
            <a:r>
              <a:t>Demo</a:t>
            </a:r>
          </a:p>
        </p:txBody>
      </p:sp>
      <p:pic>
        <p:nvPicPr>
          <p:cNvPr id="226" name="movforpre.mov" descr="movforpre.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324608" y="1482124"/>
            <a:ext cx="12355584" cy="7722241"/>
          </a:xfrm>
          <a:prstGeom prst="rect">
            <a:avLst/>
          </a:prstGeom>
          <a:ln w="12700">
            <a:miter lim="400000"/>
          </a:ln>
        </p:spPr>
      </p:pic>
      <p:sp>
        <p:nvSpPr>
          <p:cNvPr id="227"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8816666" fill="hold"/>
                                        <p:tgtEl>
                                          <p:spTgt spid="226"/>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26"/>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Thank you :)…"/>
          <p:cNvSpPr txBox="1"/>
          <p:nvPr>
            <p:ph type="body" idx="1"/>
          </p:nvPr>
        </p:nvSpPr>
        <p:spPr>
          <a:xfrm>
            <a:off x="952500" y="1207280"/>
            <a:ext cx="11099801" cy="6286501"/>
          </a:xfrm>
          <a:prstGeom prst="rect">
            <a:avLst/>
          </a:prstGeom>
        </p:spPr>
        <p:txBody>
          <a:bodyPr/>
          <a:lstStyle/>
          <a:p>
            <a:pPr marL="0" indent="0" algn="ctr">
              <a:buSzTx/>
              <a:buNone/>
              <a:defRPr sz="7100">
                <a:latin typeface="Times New Roman"/>
                <a:ea typeface="Times New Roman"/>
                <a:cs typeface="Times New Roman"/>
                <a:sym typeface="Times New Roman"/>
              </a:defRPr>
            </a:pPr>
            <a:r>
              <a:t>Thank you :)</a:t>
            </a:r>
          </a:p>
          <a:p>
            <a:pPr marL="0" indent="0" algn="ctr">
              <a:buSzTx/>
              <a:buNone/>
              <a:defRPr sz="7100">
                <a:latin typeface="Times New Roman"/>
                <a:ea typeface="Times New Roman"/>
                <a:cs typeface="Times New Roman"/>
                <a:sym typeface="Times New Roman"/>
              </a:defRPr>
            </a:pPr>
            <a:r>
              <a:t>Any Questions?</a:t>
            </a:r>
          </a:p>
        </p:txBody>
      </p:sp>
      <p:sp>
        <p:nvSpPr>
          <p:cNvPr id="232" name="Slide Number"/>
          <p:cNvSpPr txBox="1"/>
          <p:nvPr>
            <p:ph type="sldNum" sz="quarter" idx="4294967295"/>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Why visualization?"/>
          <p:cNvSpPr txBox="1"/>
          <p:nvPr>
            <p:ph type="title"/>
          </p:nvPr>
        </p:nvSpPr>
        <p:spPr>
          <a:xfrm>
            <a:off x="952500" y="254000"/>
            <a:ext cx="11099800" cy="1195876"/>
          </a:xfrm>
          <a:prstGeom prst="rect">
            <a:avLst/>
          </a:prstGeom>
        </p:spPr>
        <p:txBody>
          <a:bodyPr>
            <a:noAutofit/>
          </a:bodyPr>
          <a:lstStyle>
            <a:lvl1pPr>
              <a:defRPr sz="7100">
                <a:latin typeface="Times New Roman"/>
                <a:ea typeface="Times New Roman"/>
                <a:cs typeface="Times New Roman"/>
                <a:sym typeface="Times New Roman"/>
              </a:defRPr>
            </a:lvl1pPr>
          </a:lstStyle>
          <a:p>
            <a:pPr/>
            <a:r>
              <a:t>Why visualization?</a:t>
            </a:r>
          </a:p>
        </p:txBody>
      </p:sp>
      <p:sp>
        <p:nvSpPr>
          <p:cNvPr id="132" name="Understand and interpret large and complex grammars easily.…"/>
          <p:cNvSpPr txBox="1"/>
          <p:nvPr>
            <p:ph type="body" sz="half" idx="1"/>
          </p:nvPr>
        </p:nvSpPr>
        <p:spPr>
          <a:xfrm>
            <a:off x="952500" y="2222357"/>
            <a:ext cx="11099800" cy="4014055"/>
          </a:xfrm>
          <a:prstGeom prst="rect">
            <a:avLst/>
          </a:prstGeom>
        </p:spPr>
        <p:txBody>
          <a:bodyPr>
            <a:noAutofit/>
          </a:bodyPr>
          <a:lstStyle/>
          <a:p>
            <a:pPr marL="444499" indent="-444499">
              <a:defRPr sz="3500">
                <a:latin typeface="Times New Roman"/>
                <a:ea typeface="Times New Roman"/>
                <a:cs typeface="Times New Roman"/>
                <a:sym typeface="Times New Roman"/>
              </a:defRPr>
            </a:pPr>
            <a:r>
              <a:t>Understand and interpret large and complex grammars easily.</a:t>
            </a:r>
          </a:p>
          <a:p>
            <a:pPr marL="444499" indent="-444499">
              <a:defRPr sz="3500">
                <a:latin typeface="Times New Roman"/>
                <a:ea typeface="Times New Roman"/>
                <a:cs typeface="Times New Roman"/>
                <a:sym typeface="Times New Roman"/>
              </a:defRPr>
            </a:pPr>
            <a:r>
              <a:t>Understand the systems those are built using Context-free grammars.</a:t>
            </a:r>
          </a:p>
          <a:p>
            <a:pPr marL="444499" indent="-444499">
              <a:defRPr sz="3500">
                <a:latin typeface="Times New Roman"/>
                <a:ea typeface="Times New Roman"/>
                <a:cs typeface="Times New Roman"/>
                <a:sym typeface="Times New Roman"/>
              </a:defRPr>
            </a:pPr>
            <a:r>
              <a:t>Compiler Design and Theory of Computation researchers and students.</a:t>
            </a:r>
          </a:p>
        </p:txBody>
      </p:sp>
      <p:sp>
        <p:nvSpPr>
          <p:cNvPr id="133" name="Slide Number"/>
          <p:cNvSpPr txBox="1"/>
          <p:nvPr>
            <p:ph type="sldNum" sz="quarter" idx="4294967295"/>
          </p:nvPr>
        </p:nvSpPr>
        <p:spPr>
          <a:xfrm>
            <a:off x="6385373" y="9296400"/>
            <a:ext cx="227280"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Objectives"/>
          <p:cNvSpPr txBox="1"/>
          <p:nvPr>
            <p:ph type="title"/>
          </p:nvPr>
        </p:nvSpPr>
        <p:spPr>
          <a:xfrm>
            <a:off x="952500" y="254000"/>
            <a:ext cx="11099800" cy="1127640"/>
          </a:xfrm>
          <a:prstGeom prst="rect">
            <a:avLst/>
          </a:prstGeom>
        </p:spPr>
        <p:txBody>
          <a:bodyPr>
            <a:noAutofit/>
          </a:bodyPr>
          <a:lstStyle>
            <a:lvl1pPr>
              <a:defRPr sz="7100">
                <a:latin typeface="Times New Roman"/>
                <a:ea typeface="Times New Roman"/>
                <a:cs typeface="Times New Roman"/>
                <a:sym typeface="Times New Roman"/>
              </a:defRPr>
            </a:lvl1pPr>
          </a:lstStyle>
          <a:p>
            <a:pPr/>
            <a:r>
              <a:t>Objectives</a:t>
            </a:r>
          </a:p>
        </p:txBody>
      </p:sp>
      <p:sp>
        <p:nvSpPr>
          <p:cNvPr id="138" name="To improve visual aspects of the graphs…"/>
          <p:cNvSpPr txBox="1"/>
          <p:nvPr>
            <p:ph type="body" idx="1"/>
          </p:nvPr>
        </p:nvSpPr>
        <p:spPr>
          <a:xfrm>
            <a:off x="952500" y="983475"/>
            <a:ext cx="11099800" cy="6286501"/>
          </a:xfrm>
          <a:prstGeom prst="rect">
            <a:avLst/>
          </a:prstGeom>
        </p:spPr>
        <p:txBody>
          <a:bodyPr>
            <a:noAutofit/>
          </a:bodyPr>
          <a:lstStyle/>
          <a:p>
            <a:pPr marL="388937" indent="-388937">
              <a:defRPr sz="3500">
                <a:latin typeface="Times New Roman"/>
                <a:ea typeface="Times New Roman"/>
                <a:cs typeface="Times New Roman"/>
                <a:sym typeface="Times New Roman"/>
              </a:defRPr>
            </a:pPr>
            <a:r>
              <a:t>To improve visual aspects of the graphs</a:t>
            </a:r>
          </a:p>
          <a:p>
            <a:pPr marL="388937" indent="-388937">
              <a:defRPr sz="3500">
                <a:latin typeface="Times New Roman"/>
                <a:ea typeface="Times New Roman"/>
                <a:cs typeface="Times New Roman"/>
                <a:sym typeface="Times New Roman"/>
              </a:defRPr>
            </a:pPr>
            <a:r>
              <a:t>To make the graphs more understandable and expressive</a:t>
            </a:r>
          </a:p>
          <a:p>
            <a:pPr marL="388937" indent="-388937">
              <a:defRPr sz="3500">
                <a:latin typeface="Times New Roman"/>
                <a:ea typeface="Times New Roman"/>
                <a:cs typeface="Times New Roman"/>
                <a:sym typeface="Times New Roman"/>
              </a:defRPr>
            </a:pPr>
            <a:r>
              <a:t>To enable to relate the graphs with the grammar rules easily</a:t>
            </a:r>
          </a:p>
        </p:txBody>
      </p:sp>
      <p:sp>
        <p:nvSpPr>
          <p:cNvPr id="139" name="Slide Number"/>
          <p:cNvSpPr txBox="1"/>
          <p:nvPr>
            <p:ph type="sldNum" sz="quarter" idx="4294967295"/>
          </p:nvPr>
        </p:nvSpPr>
        <p:spPr>
          <a:xfrm>
            <a:off x="6385373" y="9296400"/>
            <a:ext cx="227280"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Context-free Grammar(1/2)"/>
          <p:cNvSpPr txBox="1"/>
          <p:nvPr>
            <p:ph type="title"/>
          </p:nvPr>
        </p:nvSpPr>
        <p:spPr>
          <a:xfrm>
            <a:off x="952500" y="254000"/>
            <a:ext cx="11099800" cy="927929"/>
          </a:xfrm>
          <a:prstGeom prst="rect">
            <a:avLst/>
          </a:prstGeom>
        </p:spPr>
        <p:txBody>
          <a:bodyPr>
            <a:noAutofit/>
          </a:bodyPr>
          <a:lstStyle>
            <a:lvl1pPr>
              <a:defRPr sz="6200">
                <a:latin typeface="Times New Roman"/>
                <a:ea typeface="Times New Roman"/>
                <a:cs typeface="Times New Roman"/>
                <a:sym typeface="Times New Roman"/>
              </a:defRPr>
            </a:lvl1pPr>
          </a:lstStyle>
          <a:p>
            <a:pPr/>
            <a:r>
              <a:t>Context-free Grammar(1/2)</a:t>
            </a:r>
          </a:p>
        </p:txBody>
      </p:sp>
      <p:sp>
        <p:nvSpPr>
          <p:cNvPr id="144" name="Set of recursive rewriting rules used to generate patterns of strings.…"/>
          <p:cNvSpPr txBox="1"/>
          <p:nvPr>
            <p:ph type="body" idx="1"/>
          </p:nvPr>
        </p:nvSpPr>
        <p:spPr>
          <a:xfrm>
            <a:off x="952500" y="1543108"/>
            <a:ext cx="11099801" cy="7370317"/>
          </a:xfrm>
          <a:prstGeom prst="rect">
            <a:avLst/>
          </a:prstGeom>
        </p:spPr>
        <p:txBody>
          <a:bodyPr/>
          <a:lstStyle/>
          <a:p>
            <a:pPr marL="0" indent="0" defTabSz="508254">
              <a:spcBef>
                <a:spcPts val="2700"/>
              </a:spcBef>
              <a:buSzTx/>
              <a:buNone/>
              <a:defRPr sz="3393">
                <a:latin typeface="Times New Roman"/>
                <a:ea typeface="Times New Roman"/>
                <a:cs typeface="Times New Roman"/>
                <a:sym typeface="Times New Roman"/>
              </a:defRPr>
            </a:pPr>
            <a:r>
              <a:t>Set of recursive rewriting rules used to generate patterns of strings.</a:t>
            </a:r>
          </a:p>
          <a:p>
            <a:pPr marL="471308" indent="-471308" defTabSz="508254">
              <a:spcBef>
                <a:spcPts val="2700"/>
              </a:spcBef>
              <a:defRPr sz="3393">
                <a:latin typeface="Times New Roman"/>
                <a:ea typeface="Times New Roman"/>
                <a:cs typeface="Times New Roman"/>
                <a:sym typeface="Times New Roman"/>
              </a:defRPr>
            </a:pPr>
            <a:r>
              <a:t>A set of </a:t>
            </a:r>
            <a:r>
              <a:rPr i="1"/>
              <a:t>terminal symbols</a:t>
            </a:r>
            <a:r>
              <a:t>, which are the characters of the alphabet that appear in the strings generated by the grammar.</a:t>
            </a:r>
          </a:p>
          <a:p>
            <a:pPr marL="471308" indent="-471308" defTabSz="508254">
              <a:spcBef>
                <a:spcPts val="2700"/>
              </a:spcBef>
              <a:defRPr sz="3393">
                <a:latin typeface="Times New Roman"/>
                <a:ea typeface="Times New Roman"/>
                <a:cs typeface="Times New Roman"/>
                <a:sym typeface="Times New Roman"/>
              </a:defRPr>
            </a:pPr>
            <a:r>
              <a:t>A set of </a:t>
            </a:r>
            <a:r>
              <a:rPr i="1"/>
              <a:t>nonterminal symbols</a:t>
            </a:r>
            <a:r>
              <a:t>, which are placeholders for patters of terminal symbols that can be generated by the nonterminal symbols.</a:t>
            </a:r>
          </a:p>
          <a:p>
            <a:pPr marL="471308" indent="-471308" defTabSz="508254">
              <a:spcBef>
                <a:spcPts val="2700"/>
              </a:spcBef>
              <a:defRPr sz="3393">
                <a:latin typeface="Times New Roman"/>
                <a:ea typeface="Times New Roman"/>
                <a:cs typeface="Times New Roman"/>
                <a:sym typeface="Times New Roman"/>
              </a:defRPr>
            </a:pPr>
            <a:r>
              <a:t>A set of </a:t>
            </a:r>
            <a:r>
              <a:rPr i="1"/>
              <a:t>productions</a:t>
            </a:r>
            <a:r>
              <a:t>, which are rules for replacing nonterminal symbols in a string with other nonterminal or terminal symbols.</a:t>
            </a:r>
          </a:p>
          <a:p>
            <a:pPr marL="471308" indent="-471308" defTabSz="508254">
              <a:spcBef>
                <a:spcPts val="2700"/>
              </a:spcBef>
              <a:defRPr sz="3393">
                <a:latin typeface="Times New Roman"/>
                <a:ea typeface="Times New Roman"/>
                <a:cs typeface="Times New Roman"/>
                <a:sym typeface="Times New Roman"/>
              </a:defRPr>
            </a:pPr>
            <a:r>
              <a:t>A </a:t>
            </a:r>
            <a:r>
              <a:rPr i="1"/>
              <a:t>start symbol</a:t>
            </a:r>
            <a:r>
              <a:t>, which is a special nonterminal symbol that appears in the initial string generated by the grammar.</a:t>
            </a:r>
          </a:p>
        </p:txBody>
      </p:sp>
      <p:sp>
        <p:nvSpPr>
          <p:cNvPr id="145" name="Slide Number"/>
          <p:cNvSpPr txBox="1"/>
          <p:nvPr>
            <p:ph type="sldNum" sz="quarter" idx="4294967295"/>
          </p:nvPr>
        </p:nvSpPr>
        <p:spPr>
          <a:xfrm>
            <a:off x="6385373" y="9296400"/>
            <a:ext cx="227280"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Context-free Grammar(2/2)"/>
          <p:cNvSpPr txBox="1"/>
          <p:nvPr>
            <p:ph type="title"/>
          </p:nvPr>
        </p:nvSpPr>
        <p:spPr>
          <a:xfrm>
            <a:off x="952499" y="456606"/>
            <a:ext cx="11099801" cy="960230"/>
          </a:xfrm>
          <a:prstGeom prst="rect">
            <a:avLst/>
          </a:prstGeom>
        </p:spPr>
        <p:txBody>
          <a:bodyPr/>
          <a:lstStyle>
            <a:lvl1pPr defTabSz="502412">
              <a:defRPr sz="6106">
                <a:latin typeface="Times New Roman"/>
                <a:ea typeface="Times New Roman"/>
                <a:cs typeface="Times New Roman"/>
                <a:sym typeface="Times New Roman"/>
              </a:defRPr>
            </a:lvl1pPr>
          </a:lstStyle>
          <a:p>
            <a:pPr/>
            <a:r>
              <a:t>Context-free Grammar(2/2)</a:t>
            </a:r>
          </a:p>
        </p:txBody>
      </p:sp>
      <p:sp>
        <p:nvSpPr>
          <p:cNvPr id="148" name="Slide Number"/>
          <p:cNvSpPr txBox="1"/>
          <p:nvPr>
            <p:ph type="sldNum" sz="quarter" idx="4294967295"/>
          </p:nvPr>
        </p:nvSpPr>
        <p:spPr>
          <a:xfrm>
            <a:off x="6385373" y="9296400"/>
            <a:ext cx="227280"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49" name="Image Gallery" descr="Image Gallery"/>
          <p:cNvPicPr>
            <a:picLocks noChangeAspect="1"/>
          </p:cNvPicPr>
          <p:nvPr/>
        </p:nvPicPr>
        <p:blipFill>
          <a:blip r:embed="rId3">
            <a:extLst/>
          </a:blip>
          <a:srcRect l="0" t="0" r="0" b="0"/>
          <a:stretch>
            <a:fillRect/>
          </a:stretch>
        </p:blipFill>
        <p:spPr>
          <a:xfrm>
            <a:off x="3569100" y="1935257"/>
            <a:ext cx="5866600" cy="7280086"/>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Data(1/3)"/>
          <p:cNvSpPr txBox="1"/>
          <p:nvPr>
            <p:ph type="title"/>
          </p:nvPr>
        </p:nvSpPr>
        <p:spPr>
          <a:xfrm>
            <a:off x="952500" y="254000"/>
            <a:ext cx="11099800" cy="1183135"/>
          </a:xfrm>
          <a:prstGeom prst="rect">
            <a:avLst/>
          </a:prstGeom>
        </p:spPr>
        <p:txBody>
          <a:bodyPr>
            <a:noAutofit/>
          </a:bodyPr>
          <a:lstStyle>
            <a:lvl1pPr>
              <a:defRPr sz="7100">
                <a:latin typeface="Times New Roman"/>
                <a:ea typeface="Times New Roman"/>
                <a:cs typeface="Times New Roman"/>
                <a:sym typeface="Times New Roman"/>
              </a:defRPr>
            </a:lvl1pPr>
          </a:lstStyle>
          <a:p>
            <a:pPr/>
            <a:r>
              <a:t>Data(1/3)</a:t>
            </a:r>
          </a:p>
        </p:txBody>
      </p:sp>
      <p:sp>
        <p:nvSpPr>
          <p:cNvPr id="154" name="Input data are graphs drawn from context-free grammars.…"/>
          <p:cNvSpPr txBox="1"/>
          <p:nvPr>
            <p:ph type="body" idx="1"/>
          </p:nvPr>
        </p:nvSpPr>
        <p:spPr>
          <a:xfrm>
            <a:off x="952500" y="2079094"/>
            <a:ext cx="11099801" cy="6286501"/>
          </a:xfrm>
          <a:prstGeom prst="rect">
            <a:avLst/>
          </a:prstGeom>
        </p:spPr>
        <p:txBody>
          <a:bodyPr>
            <a:noAutofit/>
          </a:bodyPr>
          <a:lstStyle/>
          <a:p>
            <a:pPr marL="388937" indent="-388937">
              <a:spcBef>
                <a:spcPts val="2700"/>
              </a:spcBef>
              <a:defRPr sz="3500">
                <a:latin typeface="Times New Roman"/>
                <a:ea typeface="Times New Roman"/>
                <a:cs typeface="Times New Roman"/>
                <a:sym typeface="Times New Roman"/>
              </a:defRPr>
            </a:pPr>
            <a:r>
              <a:t>Input data are graphs drawn from context-free grammars.</a:t>
            </a:r>
          </a:p>
          <a:p>
            <a:pPr marL="990600" indent="-317500">
              <a:lnSpc>
                <a:spcPct val="20000"/>
              </a:lnSpc>
              <a:spcBef>
                <a:spcPts val="2700"/>
              </a:spcBef>
              <a:defRPr sz="2600">
                <a:latin typeface="Times New Roman"/>
                <a:ea typeface="Times New Roman"/>
                <a:cs typeface="Times New Roman"/>
                <a:sym typeface="Times New Roman"/>
              </a:defRPr>
            </a:pPr>
            <a:r>
              <a:t>Node-link diagrams</a:t>
            </a:r>
          </a:p>
          <a:p>
            <a:pPr marL="990600" indent="-317500">
              <a:lnSpc>
                <a:spcPct val="20000"/>
              </a:lnSpc>
              <a:spcBef>
                <a:spcPts val="2700"/>
              </a:spcBef>
              <a:defRPr sz="2600">
                <a:latin typeface="Times New Roman"/>
                <a:ea typeface="Times New Roman"/>
                <a:cs typeface="Times New Roman"/>
                <a:sym typeface="Times New Roman"/>
              </a:defRPr>
            </a:pPr>
            <a:r>
              <a:t>A set of nodes and a set of edges</a:t>
            </a:r>
          </a:p>
          <a:p>
            <a:pPr marL="388937" indent="-388937">
              <a:defRPr sz="3500">
                <a:latin typeface="Times New Roman"/>
                <a:ea typeface="Times New Roman"/>
                <a:cs typeface="Times New Roman"/>
                <a:sym typeface="Times New Roman"/>
              </a:defRPr>
            </a:pPr>
            <a:r>
              <a:t>Got the graphs from Dr. Strout who is a Professor at the Computer Science department at UofA</a:t>
            </a:r>
          </a:p>
          <a:p>
            <a:pPr/>
          </a:p>
        </p:txBody>
      </p:sp>
      <p:sp>
        <p:nvSpPr>
          <p:cNvPr id="155" name="Slide Number"/>
          <p:cNvSpPr txBox="1"/>
          <p:nvPr>
            <p:ph type="sldNum" sz="quarter" idx="4294967295"/>
          </p:nvPr>
        </p:nvSpPr>
        <p:spPr>
          <a:xfrm>
            <a:off x="6385373" y="9296400"/>
            <a:ext cx="227280"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Data(2/3)"/>
          <p:cNvSpPr txBox="1"/>
          <p:nvPr>
            <p:ph type="title"/>
          </p:nvPr>
        </p:nvSpPr>
        <p:spPr>
          <a:xfrm>
            <a:off x="952500" y="254000"/>
            <a:ext cx="11099800" cy="1102047"/>
          </a:xfrm>
          <a:prstGeom prst="rect">
            <a:avLst/>
          </a:prstGeom>
        </p:spPr>
        <p:txBody>
          <a:bodyPr/>
          <a:lstStyle>
            <a:lvl1pPr defTabSz="490727">
              <a:defRPr sz="7140">
                <a:latin typeface="Times New Roman"/>
                <a:ea typeface="Times New Roman"/>
                <a:cs typeface="Times New Roman"/>
                <a:sym typeface="Times New Roman"/>
              </a:defRPr>
            </a:lvl1pPr>
          </a:lstStyle>
          <a:p>
            <a:pPr/>
            <a:r>
              <a:t>Data(2/3)</a:t>
            </a:r>
          </a:p>
        </p:txBody>
      </p:sp>
      <p:pic>
        <p:nvPicPr>
          <p:cNvPr id="160" name="Image Gallery" descr="Image Gallery"/>
          <p:cNvPicPr>
            <a:picLocks noChangeAspect="1"/>
          </p:cNvPicPr>
          <p:nvPr/>
        </p:nvPicPr>
        <p:blipFill>
          <a:blip r:embed="rId3">
            <a:extLst/>
          </a:blip>
          <a:stretch>
            <a:fillRect/>
          </a:stretch>
        </p:blipFill>
        <p:spPr>
          <a:xfrm>
            <a:off x="4199780" y="1327100"/>
            <a:ext cx="5766147" cy="8352078"/>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Data(3/3)"/>
          <p:cNvSpPr txBox="1"/>
          <p:nvPr>
            <p:ph type="title"/>
          </p:nvPr>
        </p:nvSpPr>
        <p:spPr>
          <a:xfrm>
            <a:off x="952500" y="253999"/>
            <a:ext cx="11099801" cy="1202015"/>
          </a:xfrm>
          <a:prstGeom prst="rect">
            <a:avLst/>
          </a:prstGeom>
        </p:spPr>
        <p:txBody>
          <a:bodyPr>
            <a:noAutofit/>
          </a:bodyPr>
          <a:lstStyle>
            <a:lvl1pPr>
              <a:defRPr sz="7100">
                <a:latin typeface="Times New Roman"/>
                <a:ea typeface="Times New Roman"/>
                <a:cs typeface="Times New Roman"/>
                <a:sym typeface="Times New Roman"/>
              </a:defRPr>
            </a:lvl1pPr>
          </a:lstStyle>
          <a:p>
            <a:pPr/>
            <a:r>
              <a:t>Data(3/3)</a:t>
            </a:r>
          </a:p>
        </p:txBody>
      </p:sp>
      <p:sp>
        <p:nvSpPr>
          <p:cNvPr id="165" name="From the sample graph -…"/>
          <p:cNvSpPr txBox="1"/>
          <p:nvPr>
            <p:ph type="body" idx="1"/>
          </p:nvPr>
        </p:nvSpPr>
        <p:spPr>
          <a:xfrm>
            <a:off x="1218420" y="1292704"/>
            <a:ext cx="11099801" cy="7521282"/>
          </a:xfrm>
          <a:prstGeom prst="rect">
            <a:avLst/>
          </a:prstGeom>
        </p:spPr>
        <p:txBody>
          <a:bodyPr>
            <a:noAutofit/>
          </a:bodyPr>
          <a:lstStyle/>
          <a:p>
            <a:pPr marL="0" indent="0">
              <a:buSzTx/>
              <a:buNone/>
              <a:defRPr sz="3500">
                <a:latin typeface="Times New Roman"/>
                <a:ea typeface="Times New Roman"/>
                <a:cs typeface="Times New Roman"/>
                <a:sym typeface="Times New Roman"/>
              </a:defRPr>
            </a:pPr>
            <a:r>
              <a:t>From the sample graph - </a:t>
            </a:r>
          </a:p>
          <a:p>
            <a:pPr marL="444499" indent="-444499">
              <a:defRPr sz="3500">
                <a:latin typeface="Times New Roman"/>
                <a:ea typeface="Times New Roman"/>
                <a:cs typeface="Times New Roman"/>
                <a:sym typeface="Times New Roman"/>
              </a:defRPr>
            </a:pPr>
            <a:r>
              <a:t>Hard to identify which node belong to which grammar rule</a:t>
            </a:r>
          </a:p>
          <a:p>
            <a:pPr marL="444499" indent="-444499">
              <a:defRPr sz="3500">
                <a:latin typeface="Times New Roman"/>
                <a:ea typeface="Times New Roman"/>
                <a:cs typeface="Times New Roman"/>
                <a:sym typeface="Times New Roman"/>
              </a:defRPr>
            </a:pPr>
            <a:r>
              <a:t>Hard to identify the connection among the grammar rules</a:t>
            </a:r>
          </a:p>
          <a:p>
            <a:pPr marL="444499" indent="-444499">
              <a:defRPr sz="3500">
                <a:latin typeface="Times New Roman"/>
                <a:ea typeface="Times New Roman"/>
                <a:cs typeface="Times New Roman"/>
                <a:sym typeface="Times New Roman"/>
              </a:defRPr>
            </a:pPr>
          </a:p>
        </p:txBody>
      </p:sp>
      <p:sp>
        <p:nvSpPr>
          <p:cNvPr id="166" name="Slide Number"/>
          <p:cNvSpPr txBox="1"/>
          <p:nvPr>
            <p:ph type="sldNum" sz="quarter" idx="4294967295"/>
          </p:nvPr>
        </p:nvSpPr>
        <p:spPr>
          <a:xfrm>
            <a:off x="6385373" y="9296400"/>
            <a:ext cx="227280" cy="3243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3200"/>
          </a:spcBef>
          <a:spcAft>
            <a:spcPts val="0"/>
          </a:spcAft>
          <a:buClrTx/>
          <a:buSzTx/>
          <a:buFontTx/>
          <a:buNone/>
          <a:tabLst/>
          <a:defRPr b="0" baseline="0" cap="none" i="0" spc="0" strike="noStrike" sz="28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